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4" r:id="rId13"/>
    <p:sldId id="276" r:id="rId14"/>
    <p:sldId id="275" r:id="rId15"/>
    <p:sldId id="273" r:id="rId16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53" autoAdjust="0"/>
    <p:restoredTop sz="94660" autoAdjust="0"/>
  </p:normalViewPr>
  <p:slideViewPr>
    <p:cSldViewPr snapToGrid="0">
      <p:cViewPr varScale="1">
        <p:scale>
          <a:sx n="78" d="100"/>
          <a:sy n="78" d="100"/>
        </p:scale>
        <p:origin x="-84" y="-7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865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885B-BD32-4E9B-89B3-16AB4DDA7DF6}" type="datetimeFigureOut">
              <a:rPr lang="sl-SI" smtClean="0"/>
              <a:t>18.2.2015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08CBC-9C47-4224-93F7-FED78C40F9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76363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885B-BD32-4E9B-89B3-16AB4DDA7DF6}" type="datetimeFigureOut">
              <a:rPr lang="sl-SI" smtClean="0"/>
              <a:t>18.2.2015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08CBC-9C47-4224-93F7-FED78C40F9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3071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885B-BD32-4E9B-89B3-16AB4DDA7DF6}" type="datetimeFigureOut">
              <a:rPr lang="sl-SI" smtClean="0"/>
              <a:t>18.2.2015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08CBC-9C47-4224-93F7-FED78C40F90A}" type="slidenum">
              <a:rPr lang="sl-SI" smtClean="0"/>
              <a:t>‹#›</a:t>
            </a:fld>
            <a:endParaRPr lang="sl-SI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1998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885B-BD32-4E9B-89B3-16AB4DDA7DF6}" type="datetimeFigureOut">
              <a:rPr lang="sl-SI" smtClean="0"/>
              <a:t>18.2.2015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08CBC-9C47-4224-93F7-FED78C40F9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15572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885B-BD32-4E9B-89B3-16AB4DDA7DF6}" type="datetimeFigureOut">
              <a:rPr lang="sl-SI" smtClean="0"/>
              <a:t>18.2.2015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08CBC-9C47-4224-93F7-FED78C40F90A}" type="slidenum">
              <a:rPr lang="sl-SI" smtClean="0"/>
              <a:t>‹#›</a:t>
            </a:fld>
            <a:endParaRPr lang="sl-SI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5627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885B-BD32-4E9B-89B3-16AB4DDA7DF6}" type="datetimeFigureOut">
              <a:rPr lang="sl-SI" smtClean="0"/>
              <a:t>18.2.2015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08CBC-9C47-4224-93F7-FED78C40F9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50371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885B-BD32-4E9B-89B3-16AB4DDA7DF6}" type="datetimeFigureOut">
              <a:rPr lang="sl-SI" smtClean="0"/>
              <a:t>18.2.2015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08CBC-9C47-4224-93F7-FED78C40F9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63194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885B-BD32-4E9B-89B3-16AB4DDA7DF6}" type="datetimeFigureOut">
              <a:rPr lang="sl-SI" smtClean="0"/>
              <a:t>18.2.2015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08CBC-9C47-4224-93F7-FED78C40F9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59754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885B-BD32-4E9B-89B3-16AB4DDA7DF6}" type="datetimeFigureOut">
              <a:rPr lang="sl-SI" smtClean="0"/>
              <a:t>18.2.2015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08CBC-9C47-4224-93F7-FED78C40F9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2963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885B-BD32-4E9B-89B3-16AB4DDA7DF6}" type="datetimeFigureOut">
              <a:rPr lang="sl-SI" smtClean="0"/>
              <a:t>18.2.2015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08CBC-9C47-4224-93F7-FED78C40F9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48913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885B-BD32-4E9B-89B3-16AB4DDA7DF6}" type="datetimeFigureOut">
              <a:rPr lang="sl-SI" smtClean="0"/>
              <a:t>18.2.2015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08CBC-9C47-4224-93F7-FED78C40F9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81702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885B-BD32-4E9B-89B3-16AB4DDA7DF6}" type="datetimeFigureOut">
              <a:rPr lang="sl-SI" smtClean="0"/>
              <a:t>18.2.2015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08CBC-9C47-4224-93F7-FED78C40F9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1311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885B-BD32-4E9B-89B3-16AB4DDA7DF6}" type="datetimeFigureOut">
              <a:rPr lang="sl-SI" smtClean="0"/>
              <a:t>18.2.2015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08CBC-9C47-4224-93F7-FED78C40F9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24924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885B-BD32-4E9B-89B3-16AB4DDA7DF6}" type="datetimeFigureOut">
              <a:rPr lang="sl-SI" smtClean="0"/>
              <a:t>18.2.2015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08CBC-9C47-4224-93F7-FED78C40F9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82224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885B-BD32-4E9B-89B3-16AB4DDA7DF6}" type="datetimeFigureOut">
              <a:rPr lang="sl-SI" smtClean="0"/>
              <a:t>18.2.2015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08CBC-9C47-4224-93F7-FED78C40F9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5589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885B-BD32-4E9B-89B3-16AB4DDA7DF6}" type="datetimeFigureOut">
              <a:rPr lang="sl-SI" smtClean="0"/>
              <a:t>18.2.2015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08CBC-9C47-4224-93F7-FED78C40F9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90775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C885B-BD32-4E9B-89B3-16AB4DDA7DF6}" type="datetimeFigureOut">
              <a:rPr lang="sl-SI" smtClean="0"/>
              <a:t>18.2.2015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2708CBC-9C47-4224-93F7-FED78C40F9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275685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-970547" y="1323474"/>
            <a:ext cx="10154653" cy="2181725"/>
          </a:xfrm>
        </p:spPr>
        <p:txBody>
          <a:bodyPr/>
          <a:lstStyle/>
          <a:p>
            <a:r>
              <a:rPr lang="sl-SI" dirty="0" smtClean="0"/>
              <a:t>POKLICNA ORIENTACIJA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Darja </a:t>
            </a:r>
            <a:r>
              <a:rPr lang="sl-SI" dirty="0" err="1" smtClean="0"/>
              <a:t>Macuh</a:t>
            </a:r>
            <a:r>
              <a:rPr lang="sl-SI" dirty="0" smtClean="0"/>
              <a:t> </a:t>
            </a:r>
            <a:r>
              <a:rPr lang="sl-SI" dirty="0" err="1" smtClean="0"/>
              <a:t>Miščič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6254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725460" y="1273838"/>
            <a:ext cx="8596668" cy="5584162"/>
          </a:xfrm>
        </p:spPr>
        <p:txBody>
          <a:bodyPr>
            <a:normAutofit fontScale="92500" lnSpcReduction="20000"/>
          </a:bodyPr>
          <a:lstStyle/>
          <a:p>
            <a:r>
              <a:rPr lang="sl-SI" b="1" dirty="0"/>
              <a:t>MAJ</a:t>
            </a:r>
            <a:endParaRPr lang="sl-SI" dirty="0"/>
          </a:p>
          <a:p>
            <a:pPr marL="0" indent="0">
              <a:buNone/>
            </a:pPr>
            <a:r>
              <a:rPr lang="sl-SI" b="1" dirty="0"/>
              <a:t>	= do 29. 5. 2015; </a:t>
            </a:r>
            <a:r>
              <a:rPr lang="sl-SI" dirty="0"/>
              <a:t>javna objava omejitev za vpis v SŠ in obveščanje 	</a:t>
            </a:r>
          </a:p>
          <a:p>
            <a:pPr marL="0" indent="0">
              <a:buNone/>
            </a:pPr>
            <a:r>
              <a:rPr lang="sl-SI" dirty="0" smtClean="0"/>
              <a:t>              </a:t>
            </a:r>
            <a:r>
              <a:rPr lang="sl-SI" dirty="0"/>
              <a:t>prijavljenih kandidatov o omejitvah (do 3. 6. 2015)</a:t>
            </a:r>
          </a:p>
          <a:p>
            <a:pPr marL="0" indent="0">
              <a:buNone/>
            </a:pPr>
            <a:r>
              <a:rPr lang="sl-SI" dirty="0"/>
              <a:t> </a:t>
            </a:r>
          </a:p>
          <a:p>
            <a:r>
              <a:rPr lang="sl-SI" b="1" dirty="0"/>
              <a:t>JUNIJ</a:t>
            </a:r>
            <a:endParaRPr lang="sl-SI" dirty="0"/>
          </a:p>
          <a:p>
            <a:pPr marL="0" indent="0">
              <a:buNone/>
            </a:pPr>
            <a:r>
              <a:rPr lang="sl-SI" b="1" dirty="0"/>
              <a:t>	= 15. 6. 2015; </a:t>
            </a:r>
            <a:r>
              <a:rPr lang="sl-SI" dirty="0"/>
              <a:t>razdelitev zaključnih spričeval učencem 9. razredov</a:t>
            </a:r>
          </a:p>
          <a:p>
            <a:pPr marL="0" indent="0">
              <a:buNone/>
            </a:pPr>
            <a:r>
              <a:rPr lang="sl-SI" dirty="0"/>
              <a:t>	=</a:t>
            </a:r>
            <a:r>
              <a:rPr lang="sl-SI" b="1" dirty="0"/>
              <a:t> od 17. 6. do vključno 19. 6. 2015;  </a:t>
            </a:r>
            <a:r>
              <a:rPr lang="sl-SI" dirty="0"/>
              <a:t>prinašanje  dokumentov  za  vpis  v  SŠ  </a:t>
            </a:r>
            <a:r>
              <a:rPr lang="sl-SI" dirty="0" smtClean="0"/>
              <a:t>in 		vpis </a:t>
            </a:r>
            <a:r>
              <a:rPr lang="sl-SI" dirty="0"/>
              <a:t>na </a:t>
            </a:r>
            <a:r>
              <a:rPr lang="sl-SI" dirty="0" smtClean="0"/>
              <a:t>šolah </a:t>
            </a:r>
            <a:r>
              <a:rPr lang="sl-SI" dirty="0"/>
              <a:t>brez omejitve</a:t>
            </a:r>
            <a:r>
              <a:rPr lang="sl-SI" b="1" dirty="0"/>
              <a:t>; </a:t>
            </a:r>
            <a:endParaRPr lang="sl-SI" b="1" dirty="0" smtClean="0"/>
          </a:p>
          <a:p>
            <a:pPr marL="0" indent="0">
              <a:buNone/>
            </a:pPr>
            <a:r>
              <a:rPr lang="sl-SI" b="1" dirty="0"/>
              <a:t>	</a:t>
            </a:r>
            <a:r>
              <a:rPr lang="sl-SI" b="1" dirty="0" smtClean="0"/>
              <a:t>	</a:t>
            </a:r>
            <a:r>
              <a:rPr lang="sl-SI" dirty="0" smtClean="0"/>
              <a:t>izvedba </a:t>
            </a:r>
            <a:r>
              <a:rPr lang="sl-SI" dirty="0"/>
              <a:t>1</a:t>
            </a:r>
            <a:r>
              <a:rPr lang="sl-SI" dirty="0" smtClean="0"/>
              <a:t>. </a:t>
            </a:r>
            <a:r>
              <a:rPr lang="sl-SI" dirty="0"/>
              <a:t>kroga izbirnega postopka</a:t>
            </a:r>
          </a:p>
          <a:p>
            <a:pPr marL="0" indent="0">
              <a:buNone/>
            </a:pPr>
            <a:r>
              <a:rPr lang="sl-SI" dirty="0"/>
              <a:t>	</a:t>
            </a:r>
            <a:r>
              <a:rPr lang="sl-SI" dirty="0" smtClean="0"/>
              <a:t>=</a:t>
            </a:r>
            <a:r>
              <a:rPr lang="sl-SI" b="1" dirty="0" smtClean="0"/>
              <a:t> </a:t>
            </a:r>
            <a:r>
              <a:rPr lang="sl-SI" b="1" dirty="0"/>
              <a:t>19. 6. 2015; </a:t>
            </a:r>
            <a:r>
              <a:rPr lang="sl-SI" dirty="0"/>
              <a:t>objava rezultatov 1. kroga  izbirnega  postopka  in  </a:t>
            </a:r>
            <a:r>
              <a:rPr lang="sl-SI" dirty="0" smtClean="0"/>
              <a:t>vpis 				kandidatov</a:t>
            </a:r>
            <a:r>
              <a:rPr lang="sl-SI" dirty="0"/>
              <a:t>, ki so bili </a:t>
            </a:r>
            <a:r>
              <a:rPr lang="sl-SI" dirty="0" smtClean="0"/>
              <a:t>uspešni</a:t>
            </a:r>
            <a:endParaRPr lang="sl-SI" dirty="0"/>
          </a:p>
          <a:p>
            <a:pPr marL="0" indent="0">
              <a:buNone/>
            </a:pPr>
            <a:r>
              <a:rPr lang="sl-SI" dirty="0"/>
              <a:t>	</a:t>
            </a:r>
            <a:r>
              <a:rPr lang="sl-SI" dirty="0" smtClean="0"/>
              <a:t>= </a:t>
            </a:r>
            <a:r>
              <a:rPr lang="sl-SI" b="1" dirty="0"/>
              <a:t>do 23. 6. 2015; </a:t>
            </a:r>
            <a:r>
              <a:rPr lang="sl-SI" dirty="0"/>
              <a:t>prijava kandidatov za 2. krog izbirnega postopka</a:t>
            </a:r>
          </a:p>
          <a:p>
            <a:pPr marL="0" indent="0">
              <a:buNone/>
            </a:pPr>
            <a:r>
              <a:rPr lang="sl-SI" dirty="0" smtClean="0"/>
              <a:t>	= </a:t>
            </a:r>
            <a:r>
              <a:rPr lang="sl-SI" b="1" dirty="0"/>
              <a:t>26. 6. 2015; </a:t>
            </a:r>
            <a:r>
              <a:rPr lang="sl-SI" dirty="0"/>
              <a:t>objava rezultatov 2. kroga izbirnega </a:t>
            </a:r>
            <a:r>
              <a:rPr lang="sl-SI" dirty="0" smtClean="0"/>
              <a:t>postopka</a:t>
            </a:r>
          </a:p>
          <a:p>
            <a:pPr marL="0" indent="0">
              <a:buNone/>
            </a:pPr>
            <a:r>
              <a:rPr lang="sl-SI" b="1" dirty="0" smtClean="0"/>
              <a:t>	= do 1. 7. 2015; </a:t>
            </a:r>
            <a:r>
              <a:rPr lang="sl-SI" dirty="0" smtClean="0"/>
              <a:t>vpis kandidatov, ki so bili uspešni v 2. krogu izbirnega  postopka</a:t>
            </a:r>
          </a:p>
          <a:p>
            <a:pPr marL="0" indent="0">
              <a:buNone/>
            </a:pPr>
            <a:r>
              <a:rPr lang="sl-SI" b="1" dirty="0"/>
              <a:t>	</a:t>
            </a:r>
            <a:r>
              <a:rPr lang="sl-SI" b="1" dirty="0" smtClean="0"/>
              <a:t>= </a:t>
            </a:r>
            <a:r>
              <a:rPr lang="sl-SI" b="1" dirty="0"/>
              <a:t>3. 7. 2015; </a:t>
            </a:r>
            <a:r>
              <a:rPr lang="sl-SI" dirty="0"/>
              <a:t>objava prostih mest za vpis (internet)</a:t>
            </a:r>
          </a:p>
          <a:p>
            <a:pPr marL="0" indent="0">
              <a:buNone/>
            </a:pPr>
            <a:r>
              <a:rPr lang="sl-SI" dirty="0"/>
              <a:t>	</a:t>
            </a:r>
          </a:p>
          <a:p>
            <a:pPr marL="0" indent="0">
              <a:buNone/>
            </a:pPr>
            <a:r>
              <a:rPr lang="sl-SI" dirty="0"/>
              <a:t> 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5036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ŠTIPENDIJE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77334" y="1583073"/>
            <a:ext cx="8596668" cy="3880773"/>
          </a:xfrm>
        </p:spPr>
        <p:txBody>
          <a:bodyPr>
            <a:normAutofit/>
          </a:bodyPr>
          <a:lstStyle/>
          <a:p>
            <a:r>
              <a:rPr lang="sl-SI" sz="2400" b="1" dirty="0"/>
              <a:t>VRSTE ŠTIPENDIJ</a:t>
            </a:r>
            <a:endParaRPr lang="sl-SI" sz="24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sl-SI" sz="2000" b="1" dirty="0" smtClean="0"/>
              <a:t>Državne štipendije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sz="2000" b="1" dirty="0" smtClean="0"/>
              <a:t>Zoisove </a:t>
            </a:r>
            <a:r>
              <a:rPr lang="sl-SI" sz="2000" b="1" dirty="0"/>
              <a:t>štipendije</a:t>
            </a:r>
            <a:endParaRPr lang="sl-SI" sz="20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sl-SI" sz="2000" b="1" dirty="0" smtClean="0"/>
              <a:t>Kadrovske </a:t>
            </a:r>
            <a:r>
              <a:rPr lang="sl-SI" sz="2000" b="1" dirty="0"/>
              <a:t>štipendije</a:t>
            </a:r>
            <a:endParaRPr lang="sl-SI" sz="2000" dirty="0"/>
          </a:p>
          <a:p>
            <a:pPr marL="0" indent="0">
              <a:buNone/>
            </a:pPr>
            <a:endParaRPr lang="sl-SI" sz="2400" dirty="0" smtClean="0"/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56405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DRŽAVNE ŠTIPENDIJE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l-SI" dirty="0" smtClean="0"/>
              <a:t>Tudi </a:t>
            </a:r>
            <a:r>
              <a:rPr lang="sl-SI" dirty="0"/>
              <a:t>za </a:t>
            </a:r>
            <a:r>
              <a:rPr lang="sl-SI" dirty="0" smtClean="0"/>
              <a:t>dijake</a:t>
            </a:r>
          </a:p>
          <a:p>
            <a:pPr lvl="0"/>
            <a:endParaRPr lang="sl-SI" dirty="0"/>
          </a:p>
          <a:p>
            <a:pPr lvl="0"/>
            <a:r>
              <a:rPr lang="sl-SI" dirty="0"/>
              <a:t>Vloga se lahko </a:t>
            </a:r>
            <a:r>
              <a:rPr lang="sl-SI" dirty="0" smtClean="0"/>
              <a:t>poda </a:t>
            </a:r>
            <a:r>
              <a:rPr lang="sl-SI" dirty="0"/>
              <a:t>kadarkoli med šolskim </a:t>
            </a:r>
            <a:r>
              <a:rPr lang="sl-SI" dirty="0" smtClean="0"/>
              <a:t>letom</a:t>
            </a:r>
          </a:p>
          <a:p>
            <a:pPr lvl="0"/>
            <a:endParaRPr lang="sl-SI" dirty="0"/>
          </a:p>
          <a:p>
            <a:pPr lvl="0"/>
            <a:r>
              <a:rPr lang="sl-SI" dirty="0" smtClean="0"/>
              <a:t>Vezane </a:t>
            </a:r>
            <a:r>
              <a:rPr lang="sl-SI" dirty="0"/>
              <a:t>na dohodek na družinskega člana (povprečni mesečni dohodek </a:t>
            </a:r>
            <a:r>
              <a:rPr lang="sl-SI" dirty="0" smtClean="0"/>
              <a:t>ne </a:t>
            </a:r>
            <a:r>
              <a:rPr lang="sl-SI" dirty="0"/>
              <a:t>sme presegati 64% od povprečne neto plače</a:t>
            </a:r>
            <a:r>
              <a:rPr lang="sl-SI" dirty="0" smtClean="0"/>
              <a:t>)</a:t>
            </a:r>
          </a:p>
          <a:p>
            <a:pPr lvl="0"/>
            <a:endParaRPr lang="sl-SI" dirty="0"/>
          </a:p>
          <a:p>
            <a:pPr lvl="0"/>
            <a:r>
              <a:rPr lang="sl-SI" dirty="0"/>
              <a:t>Starši vlagajo sami pri pristojnem  Centru za socialno </a:t>
            </a:r>
            <a:r>
              <a:rPr lang="sl-SI" dirty="0" smtClean="0"/>
              <a:t>delo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7022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ZOISOVA ŠTIPENDIJA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77334" y="2160589"/>
            <a:ext cx="6413277" cy="3880773"/>
          </a:xfrm>
        </p:spPr>
        <p:txBody>
          <a:bodyPr/>
          <a:lstStyle/>
          <a:p>
            <a:r>
              <a:rPr lang="sl-SI" dirty="0"/>
              <a:t>Dodatni pogoj: </a:t>
            </a:r>
            <a:endParaRPr lang="sl-SI" dirty="0" smtClean="0"/>
          </a:p>
          <a:p>
            <a:pPr lvl="1"/>
            <a:r>
              <a:rPr lang="sl-SI" dirty="0" smtClean="0"/>
              <a:t>IZJEMNI DOSEŽEK</a:t>
            </a:r>
            <a:endParaRPr lang="sl-SI" dirty="0"/>
          </a:p>
          <a:p>
            <a:pPr lvl="1"/>
            <a:r>
              <a:rPr lang="sl-SI" dirty="0"/>
              <a:t>V zaključnem razredu OŠ povprečna ocena najmanj 4,70 </a:t>
            </a:r>
          </a:p>
          <a:p>
            <a:pPr lvl="1"/>
            <a:endParaRPr lang="sl-SI" dirty="0" smtClean="0"/>
          </a:p>
          <a:p>
            <a:pPr lvl="1"/>
            <a:endParaRPr lang="sl-SI" dirty="0"/>
          </a:p>
          <a:p>
            <a:r>
              <a:rPr lang="sl-SI" dirty="0"/>
              <a:t>Objava razpisa na spletni strani Javnega sklada RS za razvoj kadrov in štipendije do konec </a:t>
            </a:r>
            <a:r>
              <a:rPr lang="sl-SI" dirty="0" smtClean="0"/>
              <a:t>junija</a:t>
            </a:r>
          </a:p>
          <a:p>
            <a:pPr marL="0" indent="0">
              <a:buNone/>
            </a:pPr>
            <a:r>
              <a:rPr lang="sl-SI" dirty="0" smtClean="0"/>
              <a:t> </a:t>
            </a:r>
            <a:endParaRPr lang="sl-SI" dirty="0"/>
          </a:p>
          <a:p>
            <a:r>
              <a:rPr lang="sl-SI" dirty="0"/>
              <a:t>Starši vlagajo sami za pridobitev </a:t>
            </a:r>
            <a:r>
              <a:rPr lang="sl-SI" dirty="0" smtClean="0"/>
              <a:t>štipendije</a:t>
            </a:r>
            <a:endParaRPr lang="sl-SI" dirty="0"/>
          </a:p>
          <a:p>
            <a:pPr lvl="1"/>
            <a:endParaRPr lang="sl-SI" dirty="0"/>
          </a:p>
          <a:p>
            <a:endParaRPr lang="sl-SI" dirty="0"/>
          </a:p>
        </p:txBody>
      </p:sp>
      <p:cxnSp>
        <p:nvCxnSpPr>
          <p:cNvPr id="5" name="Raven puščični povezovalnik 4"/>
          <p:cNvCxnSpPr/>
          <p:nvPr/>
        </p:nvCxnSpPr>
        <p:spPr>
          <a:xfrm>
            <a:off x="3826042" y="2743200"/>
            <a:ext cx="185286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Pravokotnik 5"/>
          <p:cNvSpPr/>
          <p:nvPr/>
        </p:nvSpPr>
        <p:spPr>
          <a:xfrm>
            <a:off x="6745704" y="1455821"/>
            <a:ext cx="4515853" cy="25747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600" dirty="0" smtClean="0"/>
              <a:t>IZJEMNI DOSEŽKI so dosežki iz znanja ali raziskovanja ali na umetniškem področju.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600" dirty="0" smtClean="0"/>
              <a:t>Upošteva se izjemni dosežek iz zadnjih dveh šolskih let.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600" dirty="0" smtClean="0"/>
              <a:t>Dosežki: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sz="1600" dirty="0" smtClean="0"/>
              <a:t>individualni ali skupinski(do 5 članov)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sz="1600" dirty="0" smtClean="0"/>
              <a:t>zlata in srebrna priznanja.</a:t>
            </a:r>
            <a:endParaRPr lang="sl-SI" sz="1600" dirty="0"/>
          </a:p>
        </p:txBody>
      </p:sp>
    </p:spTree>
    <p:extLst>
      <p:ext uri="{BB962C8B-B14F-4D97-AF65-F5344CB8AC3E}">
        <p14:creationId xmlns:p14="http://schemas.microsoft.com/office/powerpoint/2010/main" val="248150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KADROVSKE ŠTIPENDIJE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dirty="0"/>
              <a:t>razpisujejo delodajalci za poklice, ki jih nameravajo v prihodnje </a:t>
            </a:r>
            <a:r>
              <a:rPr lang="sl-SI" dirty="0" smtClean="0"/>
              <a:t>zaposlovati</a:t>
            </a:r>
          </a:p>
          <a:p>
            <a:pPr lvl="0"/>
            <a:endParaRPr lang="sl-SI" dirty="0"/>
          </a:p>
          <a:p>
            <a:pPr lvl="0"/>
            <a:r>
              <a:rPr lang="sl-SI" dirty="0"/>
              <a:t>razpisane štipendije </a:t>
            </a:r>
            <a:r>
              <a:rPr lang="sl-SI" dirty="0" smtClean="0"/>
              <a:t>bodo </a:t>
            </a:r>
            <a:r>
              <a:rPr lang="sl-SI" dirty="0"/>
              <a:t>objavljene  na spletni strani Javnega sklada RS za razvoj kadrov in </a:t>
            </a:r>
            <a:r>
              <a:rPr lang="sl-SI" dirty="0" smtClean="0"/>
              <a:t>štipendije</a:t>
            </a:r>
          </a:p>
          <a:p>
            <a:pPr lvl="0"/>
            <a:endParaRPr lang="sl-SI" dirty="0"/>
          </a:p>
          <a:p>
            <a:pPr lvl="0"/>
            <a:r>
              <a:rPr lang="sl-SI" dirty="0"/>
              <a:t>starši vlagajo </a:t>
            </a:r>
            <a:r>
              <a:rPr lang="sl-SI" dirty="0" smtClean="0"/>
              <a:t>sami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6082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značba mesta vsebine 3"/>
          <p:cNvGraphicFramePr>
            <a:graphicFrameLocks noGrp="1"/>
          </p:cNvGraphicFramePr>
          <p:nvPr>
            <p:ph idx="1"/>
          </p:nvPr>
        </p:nvGraphicFramePr>
        <p:xfrm>
          <a:off x="2873574" y="593725"/>
          <a:ext cx="4204890" cy="5448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3950"/>
                <a:gridCol w="792394"/>
                <a:gridCol w="792394"/>
                <a:gridCol w="806152"/>
              </a:tblGrid>
              <a:tr h="3714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SREDNJA ŠOLA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2012/2013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2013/2014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2014/2105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</a:tr>
              <a:tr h="3714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BIOTEHNIŠKI  IZOBR.  CENTER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   TEHNIŠKA GIMNAZIJA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   VETERINARSKI TEHNIK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145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133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/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141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/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145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</a:tr>
              <a:tr h="2476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ELEKTROTEHNIŠKO-RAČUNALN.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   TEHNIK RAČUNALNIŠTVA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121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/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/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</a:tr>
              <a:tr h="2476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GIMNAZIJA BEŽIGRAD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173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181 (Š)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/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/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177 (Š)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</a:tr>
              <a:tr h="2476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GIMNAZIJA JOŽETA PLEČNIKA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149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/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/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</a:tr>
              <a:tr h="2476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GIMNAZIJA LEDINA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152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157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159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</a:tr>
              <a:tr h="2476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GIMNAZIJA POLJANE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166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164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/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</a:tr>
              <a:tr h="2476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GIMNAZIJA VIČ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164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169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167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</a:tr>
              <a:tr h="2476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SR. MEDIJSKA IN GRAFIČNA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   MEDIJSKI TEHNIK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104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111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108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</a:tr>
              <a:tr h="4953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SŠTS ŠIŠKA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   ELEKTRIKAR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   RAČUNALNIKAR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   TEHNIK MEHATRONIKE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79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93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111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/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105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116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/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100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119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</a:tr>
              <a:tr h="6191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SŠFKZ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   FARMACEVTSKI TEHNIK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   KOZMETIČNI TEHNIK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   TEHNIK LABORAT. BIOMED.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   ZOBOTEHNIK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140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128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133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133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149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136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144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143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145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132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134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142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</a:tr>
              <a:tr h="4953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 SŠ ZA OBLIKOVANJE IN FOT.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   TEHNIK OBLIKOVANJA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   FOTOGRAFSKI TEHNIK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   UMETNIŠKA GIMNAZIJA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124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/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/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125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106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/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131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131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138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</a:tr>
              <a:tr h="4953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SR. VZGOJITELJSKA IN GIMN.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   PREDŠOLSKA VZGOJA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   GIMNAZIJA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144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138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141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/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/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/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</a:tr>
              <a:tr h="3714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SREDNJA ZDRAVSTVENA ŠOLA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   BOLNIČAR-NEGOVALEC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   ZDRAVSTVENA NEGA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104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119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107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123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100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119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</a:tr>
              <a:tr h="2476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GIMNAZIJA ŽELIMLJE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144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152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144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</a:tr>
              <a:tr h="2476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ŠKOFIJSKA KLASIČNA GIMN.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 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159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/</a:t>
                      </a:r>
                      <a:endParaRPr lang="sl-SI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800" dirty="0">
                          <a:effectLst/>
                        </a:rPr>
                        <a:t>122</a:t>
                      </a:r>
                      <a:endParaRPr lang="sl-SI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434" marR="46434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18448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SPODNJE MEJE 1. KROGA IZBIRNEGA POSTOPKA NA ŠOLAH  Z </a:t>
            </a:r>
            <a:endParaRPr kumimoji="0" lang="sl-SI" altLang="sl-SI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OMEJITVIJO VPISA</a:t>
            </a:r>
            <a:endParaRPr kumimoji="0" lang="sl-SI" altLang="sl-SI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91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SREDNJE POKLICNO IZOBRAŽEVANJE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Pogoji za vpis</a:t>
            </a:r>
            <a:r>
              <a:rPr lang="sl-SI" dirty="0" smtClean="0"/>
              <a:t>: </a:t>
            </a:r>
          </a:p>
          <a:p>
            <a:pPr lvl="1"/>
            <a:r>
              <a:rPr lang="sl-SI" dirty="0" smtClean="0"/>
              <a:t>uspešno zaključena osnovna šola</a:t>
            </a:r>
            <a:endParaRPr lang="sl-SI" dirty="0"/>
          </a:p>
          <a:p>
            <a:r>
              <a:rPr lang="sl-SI" dirty="0"/>
              <a:t>Trajanje: </a:t>
            </a:r>
            <a:r>
              <a:rPr lang="sl-SI" dirty="0" smtClean="0"/>
              <a:t>3 leta</a:t>
            </a:r>
            <a:endParaRPr lang="sl-SI" dirty="0"/>
          </a:p>
          <a:p>
            <a:r>
              <a:rPr lang="sl-SI" dirty="0"/>
              <a:t>Zaključek: </a:t>
            </a:r>
            <a:endParaRPr lang="sl-SI" dirty="0" smtClean="0"/>
          </a:p>
          <a:p>
            <a:pPr lvl="1"/>
            <a:r>
              <a:rPr lang="sl-SI" dirty="0" smtClean="0"/>
              <a:t>zaključni izpit </a:t>
            </a:r>
          </a:p>
          <a:p>
            <a:pPr lvl="1"/>
            <a:r>
              <a:rPr lang="sl-SI" dirty="0"/>
              <a:t>m</a:t>
            </a:r>
            <a:r>
              <a:rPr lang="sl-SI" dirty="0" smtClean="0"/>
              <a:t>ožnost zaposlitve ali nadaljevanja v poklicno-tehniškem izobraževanju (3+2) za pridobitev V. stopnje izobrazbe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16693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STROKOVNO TEHNIŠKO IZOBRAŽEVANJE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77334" y="1871831"/>
            <a:ext cx="8596668" cy="4135937"/>
          </a:xfrm>
        </p:spPr>
        <p:txBody>
          <a:bodyPr>
            <a:normAutofit fontScale="92500" lnSpcReduction="10000"/>
          </a:bodyPr>
          <a:lstStyle/>
          <a:p>
            <a:r>
              <a:rPr lang="sl-SI" dirty="0"/>
              <a:t>Pogoji za vpis</a:t>
            </a:r>
            <a:r>
              <a:rPr lang="sl-SI" dirty="0" smtClean="0"/>
              <a:t>: USPEŠNO ZAKLJUČENA OSNOVNA ŠOLA </a:t>
            </a:r>
          </a:p>
          <a:p>
            <a:r>
              <a:rPr lang="sl-SI" dirty="0" smtClean="0"/>
              <a:t>Trajanje</a:t>
            </a:r>
            <a:r>
              <a:rPr lang="sl-SI" dirty="0"/>
              <a:t>: </a:t>
            </a:r>
            <a:r>
              <a:rPr lang="sl-SI" dirty="0" smtClean="0"/>
              <a:t>4 leta</a:t>
            </a:r>
            <a:endParaRPr lang="sl-SI" dirty="0"/>
          </a:p>
          <a:p>
            <a:r>
              <a:rPr lang="sl-SI" dirty="0"/>
              <a:t>Zaključek</a:t>
            </a:r>
            <a:r>
              <a:rPr lang="sl-SI" dirty="0" smtClean="0"/>
              <a:t>: </a:t>
            </a:r>
          </a:p>
          <a:p>
            <a:pPr lvl="1"/>
            <a:r>
              <a:rPr lang="sl-SI" dirty="0" smtClean="0"/>
              <a:t>poklicna matura</a:t>
            </a:r>
          </a:p>
          <a:p>
            <a:pPr lvl="1"/>
            <a:r>
              <a:rPr lang="sl-SI" dirty="0"/>
              <a:t>m</a:t>
            </a:r>
            <a:r>
              <a:rPr lang="sl-SI" dirty="0" smtClean="0"/>
              <a:t>ožnost nadaljevanja izobraževanja v študijskih programih za pridobitev  višje strokovne, visoko strokovne izobrazbe, </a:t>
            </a:r>
            <a:r>
              <a:rPr lang="sl-SI" dirty="0"/>
              <a:t>, z opravljenim izpitom iz enega od predmetov splošne mature pa tudi v posameznih študijskih programih za pridobitev univerzitetne izobrazbe</a:t>
            </a:r>
            <a:r>
              <a:rPr lang="sl-SI" dirty="0" smtClean="0"/>
              <a:t>.</a:t>
            </a:r>
          </a:p>
          <a:p>
            <a:r>
              <a:rPr lang="sl-SI" b="1" i="1" u="sng" dirty="0"/>
              <a:t>Posebna nadarjenost oz. spretnost</a:t>
            </a:r>
            <a:r>
              <a:rPr lang="sl-SI" dirty="0"/>
              <a:t> je posebni pogoj za vpis v naslednje programe:</a:t>
            </a:r>
          </a:p>
          <a:p>
            <a:pPr lvl="1"/>
            <a:r>
              <a:rPr lang="sl-SI" b="1" dirty="0" smtClean="0"/>
              <a:t>Zobotehnik</a:t>
            </a:r>
            <a:r>
              <a:rPr lang="sl-SI" dirty="0" smtClean="0"/>
              <a:t>,</a:t>
            </a:r>
            <a:endParaRPr lang="sl-SI" dirty="0"/>
          </a:p>
          <a:p>
            <a:pPr lvl="1"/>
            <a:r>
              <a:rPr lang="sl-SI" b="1" dirty="0" smtClean="0"/>
              <a:t>Fotografski tehnik,</a:t>
            </a:r>
            <a:endParaRPr lang="sl-SI" dirty="0"/>
          </a:p>
          <a:p>
            <a:pPr lvl="1"/>
            <a:r>
              <a:rPr lang="sl-SI" b="1" dirty="0" smtClean="0"/>
              <a:t>Tehnik oblikovanja.</a:t>
            </a:r>
            <a:endParaRPr lang="sl-SI" dirty="0" smtClean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8436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GIMNAZIJA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Pogoji: uspešno zaključena osnovna šola</a:t>
            </a:r>
          </a:p>
          <a:p>
            <a:r>
              <a:rPr lang="sl-SI" dirty="0" smtClean="0"/>
              <a:t>Trajanje: 4 leta</a:t>
            </a:r>
          </a:p>
          <a:p>
            <a:r>
              <a:rPr lang="sl-SI" dirty="0" smtClean="0"/>
              <a:t>Zaključek: splošna matura</a:t>
            </a:r>
          </a:p>
          <a:p>
            <a:r>
              <a:rPr lang="sl-SI" dirty="0" smtClean="0"/>
              <a:t>Gimnazijski programi:</a:t>
            </a:r>
          </a:p>
          <a:p>
            <a:pPr lvl="1"/>
            <a:r>
              <a:rPr lang="sl-SI" dirty="0" smtClean="0"/>
              <a:t>gimnazija, posebej športna gimnazija</a:t>
            </a:r>
          </a:p>
          <a:p>
            <a:pPr lvl="1"/>
            <a:r>
              <a:rPr lang="sl-SI" dirty="0" smtClean="0"/>
              <a:t>klasična gimnazija</a:t>
            </a:r>
          </a:p>
          <a:p>
            <a:pPr lvl="1"/>
            <a:r>
              <a:rPr lang="sl-SI" dirty="0" smtClean="0"/>
              <a:t>ekonomska gimnazija</a:t>
            </a:r>
          </a:p>
          <a:p>
            <a:pPr lvl="1"/>
            <a:r>
              <a:rPr lang="sl-SI" dirty="0" smtClean="0"/>
              <a:t>tehniška gimnazija</a:t>
            </a:r>
          </a:p>
          <a:p>
            <a:pPr lvl="1"/>
            <a:r>
              <a:rPr lang="sl-SI" dirty="0" smtClean="0"/>
              <a:t>umetniška gimnazija (likovna, glasbena, plesna, dramska smer)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91951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77334" y="1419727"/>
            <a:ext cx="8596668" cy="4621636"/>
          </a:xfrm>
        </p:spPr>
        <p:txBody>
          <a:bodyPr/>
          <a:lstStyle/>
          <a:p>
            <a:r>
              <a:rPr lang="sl-SI" dirty="0" smtClean="0"/>
              <a:t>Dodatni pogoji za vpis:</a:t>
            </a:r>
          </a:p>
          <a:p>
            <a:pPr lvl="1"/>
            <a:r>
              <a:rPr lang="sl-SI" dirty="0" smtClean="0"/>
              <a:t>Psihofizična sposobnost: </a:t>
            </a:r>
          </a:p>
          <a:p>
            <a:pPr marL="457200" lvl="1" indent="0">
              <a:buNone/>
            </a:pPr>
            <a:r>
              <a:rPr lang="sl-SI" dirty="0"/>
              <a:t>	</a:t>
            </a:r>
            <a:r>
              <a:rPr lang="sl-SI" dirty="0" smtClean="0"/>
              <a:t>*  umetniška gimnazija (glasbena in plesna smer),</a:t>
            </a:r>
          </a:p>
          <a:p>
            <a:pPr marL="457200" lvl="1" indent="0">
              <a:buNone/>
            </a:pPr>
            <a:r>
              <a:rPr lang="sl-SI" dirty="0"/>
              <a:t>	</a:t>
            </a:r>
            <a:r>
              <a:rPr lang="sl-SI" dirty="0" smtClean="0"/>
              <a:t>*  športna gimnazija.</a:t>
            </a:r>
          </a:p>
          <a:p>
            <a:pPr marL="457200" lvl="1" indent="0">
              <a:buNone/>
            </a:pPr>
            <a:endParaRPr lang="sl-SI" dirty="0"/>
          </a:p>
          <a:p>
            <a:pPr marL="457200" lvl="1" indent="0">
              <a:buNone/>
            </a:pPr>
            <a:endParaRPr lang="sl-SI" dirty="0" smtClean="0"/>
          </a:p>
          <a:p>
            <a:pPr lvl="1"/>
            <a:r>
              <a:rPr lang="sl-SI" dirty="0" smtClean="0"/>
              <a:t>Posebna nadarjenost oz. spretnost:</a:t>
            </a:r>
          </a:p>
          <a:p>
            <a:pPr marL="457200" lvl="1" indent="0">
              <a:buNone/>
            </a:pPr>
            <a:r>
              <a:rPr lang="sl-SI" dirty="0"/>
              <a:t>	</a:t>
            </a:r>
            <a:r>
              <a:rPr lang="sl-SI" dirty="0" smtClean="0"/>
              <a:t>*   umetniška gimnazija: likovna, glasbena in plesna smer,</a:t>
            </a:r>
          </a:p>
          <a:p>
            <a:pPr marL="457200" lvl="1" indent="0">
              <a:buNone/>
            </a:pPr>
            <a:r>
              <a:rPr lang="sl-SI" dirty="0"/>
              <a:t>	</a:t>
            </a:r>
            <a:r>
              <a:rPr lang="sl-SI" dirty="0" smtClean="0"/>
              <a:t>*   športna gimnazija  (športni dosežki)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47382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b="1" dirty="0"/>
              <a:t>MERILA ZA IZBIRO V PRIMERU OMEJITVE VPISA: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77333" y="1930400"/>
            <a:ext cx="8923867" cy="4550611"/>
          </a:xfrm>
        </p:spPr>
        <p:txBody>
          <a:bodyPr>
            <a:normAutofit/>
          </a:bodyPr>
          <a:lstStyle/>
          <a:p>
            <a:pPr lvl="0">
              <a:buFont typeface="+mj-lt"/>
              <a:buAutoNum type="arabicPeriod"/>
            </a:pPr>
            <a:r>
              <a:rPr lang="sl-SI" b="1" u="sng" dirty="0"/>
              <a:t>UČNI USPEH V 7., 8. IN 9. RAZREDU OŠ:</a:t>
            </a:r>
            <a:endParaRPr lang="sl-SI" b="1" dirty="0"/>
          </a:p>
          <a:p>
            <a:pPr marL="0" indent="0">
              <a:buNone/>
            </a:pPr>
            <a:r>
              <a:rPr lang="sl-SI" dirty="0" smtClean="0"/>
              <a:t>  					</a:t>
            </a:r>
            <a:r>
              <a:rPr lang="sl-SI" sz="1400" dirty="0" smtClean="0"/>
              <a:t>= </a:t>
            </a:r>
            <a:r>
              <a:rPr lang="sl-SI" sz="1400" dirty="0"/>
              <a:t>zaključne ocene obveznih predmetov iz 7., 8. in  9. razreda osnovne šole </a:t>
            </a:r>
            <a:r>
              <a:rPr lang="sl-SI" dirty="0"/>
              <a:t>   </a:t>
            </a:r>
          </a:p>
          <a:p>
            <a:endParaRPr lang="sl-SI" dirty="0" smtClean="0"/>
          </a:p>
          <a:p>
            <a:r>
              <a:rPr lang="sl-SI" dirty="0" smtClean="0"/>
              <a:t>Z </a:t>
            </a:r>
            <a:r>
              <a:rPr lang="sl-SI" dirty="0"/>
              <a:t>učnim uspehom lahko kandidat pridobi največ </a:t>
            </a:r>
            <a:r>
              <a:rPr lang="sl-SI" u="sng" dirty="0"/>
              <a:t>175 </a:t>
            </a:r>
            <a:r>
              <a:rPr lang="sl-SI" u="sng" dirty="0" smtClean="0"/>
              <a:t>točk</a:t>
            </a:r>
          </a:p>
          <a:p>
            <a:r>
              <a:rPr lang="sl-SI" dirty="0" smtClean="0"/>
              <a:t>Za </a:t>
            </a:r>
            <a:r>
              <a:rPr lang="sl-SI" dirty="0"/>
              <a:t>program </a:t>
            </a:r>
            <a:r>
              <a:rPr lang="sl-SI" dirty="0" smtClean="0"/>
              <a:t>umetniška </a:t>
            </a:r>
            <a:r>
              <a:rPr lang="sl-SI" dirty="0"/>
              <a:t>gimnazija morajo kandidati najprej uspešno </a:t>
            </a:r>
            <a:r>
              <a:rPr lang="sl-SI" dirty="0" smtClean="0"/>
              <a:t>	opraviti </a:t>
            </a:r>
            <a:r>
              <a:rPr lang="sl-SI" dirty="0"/>
              <a:t>preizkus nadarjenosti. Potem se v primeru omejitve vpisa </a:t>
            </a:r>
            <a:r>
              <a:rPr lang="sl-SI" dirty="0" smtClean="0"/>
              <a:t>	uporabijo </a:t>
            </a:r>
            <a:r>
              <a:rPr lang="sl-SI" dirty="0"/>
              <a:t>zgornja merila</a:t>
            </a:r>
            <a:r>
              <a:rPr lang="sl-SI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sl-SI" dirty="0" smtClean="0"/>
              <a:t> </a:t>
            </a:r>
          </a:p>
          <a:p>
            <a:pPr>
              <a:buFont typeface="+mj-lt"/>
              <a:buAutoNum type="arabicPeriod"/>
            </a:pPr>
            <a:r>
              <a:rPr lang="sl-SI" u="sng" dirty="0" smtClean="0"/>
              <a:t>Če </a:t>
            </a:r>
            <a:r>
              <a:rPr lang="sl-SI" u="sng" dirty="0"/>
              <a:t>se v  izbirnem postopku zgodi, da je na spodnji meji več kandidatov z istim številom točk, se izbira med njimi opravi na podlagi točk, doseženih na nacionalnih preizkusih znanja iz SLOVENŠČINE in MATEMATIKE. </a:t>
            </a:r>
            <a:r>
              <a:rPr lang="sl-SI" dirty="0"/>
              <a:t>Ti dosežki se lahko uporabijo le na podlagi predhodnega soglasja staršev.</a:t>
            </a: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4" name="Pravokotnik 3"/>
          <p:cNvSpPr/>
          <p:nvPr/>
        </p:nvSpPr>
        <p:spPr>
          <a:xfrm>
            <a:off x="393031" y="4620126"/>
            <a:ext cx="970548" cy="2486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9193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TABELA ZA IZRAČUN  TOČK ZA VPIS</a:t>
            </a:r>
            <a:br>
              <a:rPr lang="sl-SI" dirty="0" smtClean="0"/>
            </a:br>
            <a:endParaRPr lang="sl-SI" dirty="0"/>
          </a:p>
        </p:txBody>
      </p:sp>
      <p:graphicFrame>
        <p:nvGraphicFramePr>
          <p:cNvPr id="4" name="Označba mest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5879878"/>
              </p:ext>
            </p:extLst>
          </p:nvPr>
        </p:nvGraphicFramePr>
        <p:xfrm>
          <a:off x="2430378" y="1419729"/>
          <a:ext cx="6312568" cy="49874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42582"/>
                <a:gridCol w="297037"/>
                <a:gridCol w="58329"/>
                <a:gridCol w="1234070"/>
                <a:gridCol w="1612823"/>
                <a:gridCol w="1767727"/>
              </a:tblGrid>
              <a:tr h="694146">
                <a:tc gridSpan="3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l-SI" sz="1000" dirty="0">
                          <a:effectLst/>
                        </a:rPr>
                        <a:t> </a:t>
                      </a:r>
                      <a:endParaRPr lang="sl-SI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7. razred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8. razred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9. razred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</a:tr>
              <a:tr h="520609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OŠ - predmeti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točke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točke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točke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</a:tr>
              <a:tr h="18202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slovenščina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</a:tr>
              <a:tr h="18202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matematika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</a:tr>
              <a:tr h="18202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tuji jezik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</a:tr>
              <a:tr h="18202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likovna vzgoja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</a:tr>
              <a:tr h="34707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glasbena vzgoja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 dirty="0">
                          <a:effectLst/>
                        </a:rPr>
                        <a:t>5</a:t>
                      </a:r>
                      <a:endParaRPr lang="sl-SI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</a:tr>
              <a:tr h="18202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geografija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 dirty="0">
                          <a:effectLst/>
                        </a:rPr>
                        <a:t>5</a:t>
                      </a:r>
                      <a:endParaRPr lang="sl-SI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</a:tr>
              <a:tr h="221477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zgodovina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</a:tr>
              <a:tr h="34707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držav. vzg. in etika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 dirty="0">
                          <a:effectLst/>
                        </a:rPr>
                        <a:t>5</a:t>
                      </a:r>
                      <a:endParaRPr lang="sl-SI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 dirty="0">
                          <a:effectLst/>
                        </a:rPr>
                        <a:t>5</a:t>
                      </a:r>
                      <a:endParaRPr lang="sl-SI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l-SI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</a:tr>
              <a:tr h="18202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fizika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 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</a:tr>
              <a:tr h="18202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kemija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 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</a:tr>
              <a:tr h="18202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biologija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 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 dirty="0">
                          <a:effectLst/>
                        </a:rPr>
                        <a:t>5</a:t>
                      </a:r>
                      <a:endParaRPr lang="sl-SI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</a:tr>
              <a:tr h="18202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naravoslovje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 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 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</a:tr>
              <a:tr h="34707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tehnika in tehnologija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 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</a:tr>
              <a:tr h="266805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športna vzgoja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</a:tr>
              <a:tr h="295545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SKUPAJ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55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65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55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</a:tr>
              <a:tr h="18202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SKUPAJ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175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 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 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</a:tr>
              <a:tr h="12741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l-SI" sz="700">
                          <a:effectLst/>
                        </a:rPr>
                        <a:t> 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l-SI" sz="700">
                          <a:effectLst/>
                        </a:rPr>
                        <a:t> 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l-SI" sz="700">
                          <a:effectLst/>
                        </a:rPr>
                        <a:t> 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l-SI" sz="700">
                          <a:effectLst/>
                        </a:rPr>
                        <a:t> </a:t>
                      </a:r>
                      <a:endParaRPr lang="sl-SI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2973" marR="12973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700" dirty="0">
                          <a:effectLst/>
                        </a:rPr>
                        <a:t> </a:t>
                      </a:r>
                      <a:endParaRPr lang="sl-SI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791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ROKOVNIK – POMEMBNI DATUMI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77334" y="2064336"/>
            <a:ext cx="8596668" cy="3880773"/>
          </a:xfrm>
        </p:spPr>
        <p:txBody>
          <a:bodyPr/>
          <a:lstStyle/>
          <a:p>
            <a:r>
              <a:rPr lang="sl-SI" b="1" dirty="0"/>
              <a:t>JANUAR</a:t>
            </a:r>
            <a:endParaRPr lang="sl-SI" dirty="0"/>
          </a:p>
          <a:p>
            <a:pPr marL="0" indent="0">
              <a:buNone/>
            </a:pPr>
            <a:r>
              <a:rPr lang="sl-SI" b="1" dirty="0"/>
              <a:t>	=  do 23. 1. 2015; </a:t>
            </a:r>
            <a:r>
              <a:rPr lang="sl-SI" dirty="0"/>
              <a:t>izid Razpisa za vpis v SŠ</a:t>
            </a:r>
          </a:p>
          <a:p>
            <a:endParaRPr lang="sl-SI" b="1" dirty="0" smtClean="0"/>
          </a:p>
          <a:p>
            <a:r>
              <a:rPr lang="sl-SI" b="1" dirty="0"/>
              <a:t> FEBRUAR</a:t>
            </a:r>
            <a:endParaRPr lang="sl-SI" dirty="0"/>
          </a:p>
          <a:p>
            <a:pPr marL="0" indent="0">
              <a:buNone/>
            </a:pPr>
            <a:r>
              <a:rPr lang="sl-SI" dirty="0"/>
              <a:t>	= </a:t>
            </a:r>
            <a:r>
              <a:rPr lang="sl-SI" b="1" dirty="0"/>
              <a:t>13. 2. in 14. 2. 2015; </a:t>
            </a:r>
            <a:r>
              <a:rPr lang="sl-SI" dirty="0"/>
              <a:t>informativni dnevi v SŠ in dijaških domovih</a:t>
            </a:r>
          </a:p>
          <a:p>
            <a:pPr marL="0" indent="0">
              <a:buNone/>
            </a:pPr>
            <a:r>
              <a:rPr lang="sl-SI" dirty="0"/>
              <a:t>	= </a:t>
            </a:r>
            <a:r>
              <a:rPr lang="sl-SI" b="1" dirty="0"/>
              <a:t>do 27. 2. 2015; </a:t>
            </a:r>
            <a:r>
              <a:rPr lang="sl-SI" dirty="0"/>
              <a:t>prijave za opravljanje preizkusov posebne nadarjenosti, 	      	   znanja in spretnosti</a:t>
            </a:r>
          </a:p>
          <a:p>
            <a:endParaRPr lang="sl-SI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3020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733481" y="1214105"/>
            <a:ext cx="8596668" cy="3880773"/>
          </a:xfrm>
        </p:spPr>
        <p:txBody>
          <a:bodyPr/>
          <a:lstStyle/>
          <a:p>
            <a:r>
              <a:rPr lang="sl-SI" b="1" dirty="0"/>
              <a:t>MAREC</a:t>
            </a:r>
            <a:endParaRPr lang="sl-SI" dirty="0"/>
          </a:p>
          <a:p>
            <a:pPr marL="0" indent="0">
              <a:buNone/>
            </a:pPr>
            <a:r>
              <a:rPr lang="sl-SI" dirty="0"/>
              <a:t>	</a:t>
            </a:r>
            <a:r>
              <a:rPr lang="sl-SI" b="1" dirty="0"/>
              <a:t>= od 5. 3. do 14. 3. 2015; </a:t>
            </a:r>
            <a:r>
              <a:rPr lang="sl-SI" dirty="0"/>
              <a:t>opravljanje preizkusov posebnih nadarjenosti</a:t>
            </a:r>
          </a:p>
          <a:p>
            <a:pPr marL="0" indent="0">
              <a:buNone/>
            </a:pPr>
            <a:r>
              <a:rPr lang="sl-SI" b="1" dirty="0"/>
              <a:t>	</a:t>
            </a:r>
            <a:endParaRPr lang="sl-SI" dirty="0"/>
          </a:p>
          <a:p>
            <a:r>
              <a:rPr lang="sl-SI" b="1" dirty="0"/>
              <a:t>APRIL</a:t>
            </a:r>
            <a:endParaRPr lang="sl-SI" dirty="0"/>
          </a:p>
          <a:p>
            <a:pPr marL="0" indent="0">
              <a:buNone/>
            </a:pPr>
            <a:r>
              <a:rPr lang="sl-SI" b="1" dirty="0"/>
              <a:t>	</a:t>
            </a:r>
            <a:r>
              <a:rPr lang="sl-SI" dirty="0"/>
              <a:t>= </a:t>
            </a:r>
            <a:r>
              <a:rPr lang="sl-SI" b="1" dirty="0"/>
              <a:t>do 3. 4. 2015; sprejemanje prijav za vpis v SŠ za šol. leto 2014/15</a:t>
            </a:r>
            <a:endParaRPr lang="sl-SI" dirty="0"/>
          </a:p>
          <a:p>
            <a:pPr marL="0" indent="0">
              <a:buNone/>
            </a:pPr>
            <a:r>
              <a:rPr lang="sl-SI" b="1" dirty="0"/>
              <a:t>	= do 9. 4. 2015; </a:t>
            </a:r>
            <a:r>
              <a:rPr lang="sl-SI" dirty="0"/>
              <a:t>javna objava številčnega stanja prijav za vpis v SŠ </a:t>
            </a:r>
            <a:r>
              <a:rPr lang="sl-SI" dirty="0" smtClean="0"/>
              <a:t>	 			(</a:t>
            </a:r>
            <a:r>
              <a:rPr lang="sl-SI" dirty="0"/>
              <a:t>internet)</a:t>
            </a:r>
          </a:p>
          <a:p>
            <a:pPr marL="0" indent="0">
              <a:buNone/>
            </a:pPr>
            <a:r>
              <a:rPr lang="sl-SI" b="1" dirty="0"/>
              <a:t>	</a:t>
            </a:r>
            <a:r>
              <a:rPr lang="sl-SI" dirty="0" smtClean="0"/>
              <a:t>= </a:t>
            </a:r>
            <a:r>
              <a:rPr lang="sl-SI" b="1" dirty="0"/>
              <a:t>do 24. 4. 2015; </a:t>
            </a:r>
            <a:r>
              <a:rPr lang="sl-SI" dirty="0"/>
              <a:t>morebitni prenosi prijav za vpis v SŠ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043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adko">
  <a:themeElements>
    <a:clrScheme name="Gladk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Gladk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adk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159</TotalTime>
  <Words>555</Words>
  <Application>Microsoft Office PowerPoint</Application>
  <PresentationFormat>Po meri</PresentationFormat>
  <Paragraphs>339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15</vt:i4>
      </vt:variant>
    </vt:vector>
  </HeadingPairs>
  <TitlesOfParts>
    <vt:vector size="16" baseType="lpstr">
      <vt:lpstr>Gladko</vt:lpstr>
      <vt:lpstr>POKLICNA ORIENTACIJA</vt:lpstr>
      <vt:lpstr>SREDNJE POKLICNO IZOBRAŽEVANJE</vt:lpstr>
      <vt:lpstr>STROKOVNO TEHNIŠKO IZOBRAŽEVANJE</vt:lpstr>
      <vt:lpstr>GIMNAZIJA</vt:lpstr>
      <vt:lpstr>PowerPointova predstavitev</vt:lpstr>
      <vt:lpstr>MERILA ZA IZBIRO V PRIMERU OMEJITVE VPISA: </vt:lpstr>
      <vt:lpstr>TABELA ZA IZRAČUN  TOČK ZA VPIS </vt:lpstr>
      <vt:lpstr>ROKOVNIK – POMEMBNI DATUMI</vt:lpstr>
      <vt:lpstr>PowerPointova predstavitev</vt:lpstr>
      <vt:lpstr>PowerPointova predstavitev</vt:lpstr>
      <vt:lpstr>ŠTIPENDIJE</vt:lpstr>
      <vt:lpstr>DRŽAVNE ŠTIPENDIJE</vt:lpstr>
      <vt:lpstr>ZOISOVA ŠTIPENDIJA</vt:lpstr>
      <vt:lpstr>KADROVSKE ŠTIPENDIJE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POKLICNA ORIENTACIJA</dc:title>
  <dc:creator>Darja</dc:creator>
  <cp:lastModifiedBy>Psihologinja</cp:lastModifiedBy>
  <cp:revision>15</cp:revision>
  <dcterms:created xsi:type="dcterms:W3CDTF">2015-02-09T20:15:24Z</dcterms:created>
  <dcterms:modified xsi:type="dcterms:W3CDTF">2015-02-18T08:23:28Z</dcterms:modified>
</cp:coreProperties>
</file>